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58" r:id="rId5"/>
    <p:sldId id="259" r:id="rId6"/>
    <p:sldId id="287" r:id="rId7"/>
    <p:sldId id="299" r:id="rId8"/>
    <p:sldId id="277" r:id="rId9"/>
    <p:sldId id="273" r:id="rId10"/>
    <p:sldId id="274" r:id="rId11"/>
    <p:sldId id="276" r:id="rId12"/>
    <p:sldId id="278" r:id="rId13"/>
    <p:sldId id="275" r:id="rId14"/>
    <p:sldId id="279" r:id="rId15"/>
    <p:sldId id="288" r:id="rId16"/>
    <p:sldId id="286" r:id="rId17"/>
    <p:sldId id="296" r:id="rId18"/>
    <p:sldId id="292" r:id="rId19"/>
    <p:sldId id="280" r:id="rId20"/>
    <p:sldId id="281" r:id="rId21"/>
    <p:sldId id="260" r:id="rId22"/>
    <p:sldId id="265" r:id="rId23"/>
    <p:sldId id="266" r:id="rId24"/>
    <p:sldId id="267" r:id="rId25"/>
    <p:sldId id="285" r:id="rId26"/>
    <p:sldId id="268" r:id="rId27"/>
    <p:sldId id="298" r:id="rId28"/>
    <p:sldId id="297" r:id="rId29"/>
    <p:sldId id="290" r:id="rId30"/>
    <p:sldId id="291" r:id="rId31"/>
    <p:sldId id="269" r:id="rId32"/>
    <p:sldId id="270" r:id="rId33"/>
    <p:sldId id="271" r:id="rId34"/>
    <p:sldId id="284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DB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105" d="100"/>
          <a:sy n="105" d="100"/>
        </p:scale>
        <p:origin x="-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22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13" y="0"/>
            <a:ext cx="297122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8B16E-7E90-45ED-B936-36208DAFCDA5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22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13" y="8685213"/>
            <a:ext cx="297122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278FC-D2E8-405C-9BE4-58F5F999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53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FCA3E-F50C-4486-AC94-42223638740B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309F0-2EE6-4F27-AF71-A2CFE74BD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4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309F0-2EE6-4F27-AF71-A2CFE74BD6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4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200400"/>
            <a:ext cx="5257800" cy="990600"/>
          </a:xfrm>
        </p:spPr>
        <p:txBody>
          <a:bodyPr anchor="ctr" anchorCtr="0"/>
          <a:lstStyle>
            <a:lvl1pPr marL="0" indent="0" algn="ctr">
              <a:buNone/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6350"/>
            <a:ext cx="91630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010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3927097"/>
            <a:ext cx="7772400" cy="1455099"/>
          </a:xfrm>
        </p:spPr>
        <p:txBody>
          <a:bodyPr anchor="b" anchorCtr="0"/>
          <a:lstStyle>
            <a:lvl1pPr>
              <a:lnSpc>
                <a:spcPts val="5400"/>
              </a:lnSpc>
              <a:defRPr sz="5400" kern="1300" spc="-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00" y="5521292"/>
            <a:ext cx="7772400" cy="454392"/>
          </a:xfrm>
        </p:spPr>
        <p:txBody>
          <a:bodyPr/>
          <a:lstStyle>
            <a:lvl1pPr marL="0" indent="0" algn="l">
              <a:buNone/>
              <a:defRPr b="0" i="0" cap="all">
                <a:solidFill>
                  <a:schemeClr val="accent1"/>
                </a:solidFill>
                <a:latin typeface="Calibri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2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76" y="635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6350"/>
            <a:ext cx="9388476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P_SGLOB_TLE_Western_Hemishper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crosoft_2007__TXT_02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BF79-F614-4249-B196-BC2C63D6DC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7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smtClean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/index.php?title=CSOXP&amp;action=edit&amp;redlink=1" TargetMode="External"/><Relationship Id="rId13" Type="http://schemas.openxmlformats.org/officeDocument/2006/relationships/hyperlink" Target="http://en.wikipedia.org/wiki/Professor" TargetMode="External"/><Relationship Id="rId18" Type="http://schemas.openxmlformats.org/officeDocument/2006/relationships/hyperlink" Target="http://en.wikipedia.org/wiki/American_Accounting_Association" TargetMode="External"/><Relationship Id="rId3" Type="http://schemas.openxmlformats.org/officeDocument/2006/relationships/hyperlink" Target="http://en.wikipedia.org/wiki/CPA" TargetMode="External"/><Relationship Id="rId7" Type="http://schemas.openxmlformats.org/officeDocument/2006/relationships/hyperlink" Target="http://en.wikipedia.org/wiki/CGFM" TargetMode="External"/><Relationship Id="rId12" Type="http://schemas.openxmlformats.org/officeDocument/2006/relationships/hyperlink" Target="http://en.wikipedia.org/wiki/CRMA" TargetMode="External"/><Relationship Id="rId17" Type="http://schemas.openxmlformats.org/officeDocument/2006/relationships/hyperlink" Target="http://en.wikipedia.org/wiki/Accountant" TargetMode="External"/><Relationship Id="rId2" Type="http://schemas.openxmlformats.org/officeDocument/2006/relationships/hyperlink" Target="http://en.wikipedia.org/wiki/PhD" TargetMode="External"/><Relationship Id="rId16" Type="http://schemas.openxmlformats.org/officeDocument/2006/relationships/hyperlink" Target="http://en.wikipedia.org/wiki/Iran" TargetMode="External"/><Relationship Id="rId20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wikipedia.org/wiki/CIA" TargetMode="External"/><Relationship Id="rId11" Type="http://schemas.openxmlformats.org/officeDocument/2006/relationships/hyperlink" Target="http://en.wikipedia.org/wiki/CGMA" TargetMode="External"/><Relationship Id="rId5" Type="http://schemas.openxmlformats.org/officeDocument/2006/relationships/hyperlink" Target="http://en.wikipedia.org/wiki/CMA" TargetMode="External"/><Relationship Id="rId15" Type="http://schemas.openxmlformats.org/officeDocument/2006/relationships/hyperlink" Target="http://en.wikipedia.org/wiki/University_of_Memphis" TargetMode="External"/><Relationship Id="rId10" Type="http://schemas.openxmlformats.org/officeDocument/2006/relationships/hyperlink" Target="http://en.wikipedia.org/w/index.php?title=CGRCP&amp;action=edit&amp;redlink=1" TargetMode="External"/><Relationship Id="rId19" Type="http://schemas.openxmlformats.org/officeDocument/2006/relationships/hyperlink" Target="http://en.wikipedia.org/wiki/PCAOB" TargetMode="External"/><Relationship Id="rId4" Type="http://schemas.openxmlformats.org/officeDocument/2006/relationships/hyperlink" Target="http://en.wikipedia.org/wiki/CFE" TargetMode="External"/><Relationship Id="rId9" Type="http://schemas.openxmlformats.org/officeDocument/2006/relationships/hyperlink" Target="http://en.wikipedia.org/w/index.php?title=CGOVP&amp;action=edit&amp;redlink=1" TargetMode="External"/><Relationship Id="rId14" Type="http://schemas.openxmlformats.org/officeDocument/2006/relationships/hyperlink" Target="http://en.wikipedia.org/wiki/Accounti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ertified_Internal_Auditor" TargetMode="External"/><Relationship Id="rId13" Type="http://schemas.openxmlformats.org/officeDocument/2006/relationships/hyperlink" Target="http://en.wikipedia.org/w/index.php?title=The_GRC_Group&amp;action=edit&amp;redlink=1" TargetMode="External"/><Relationship Id="rId18" Type="http://schemas.openxmlformats.org/officeDocument/2006/relationships/hyperlink" Target="http://en.wikipedia.org/w/index.php?title=Certified_Risk_Management_Assurance&amp;action=edit&amp;redlink=1" TargetMode="External"/><Relationship Id="rId3" Type="http://schemas.openxmlformats.org/officeDocument/2006/relationships/hyperlink" Target="http://en.wikipedia.org/wiki/AICPA" TargetMode="External"/><Relationship Id="rId7" Type="http://schemas.openxmlformats.org/officeDocument/2006/relationships/hyperlink" Target="http://en.wikipedia.org/wiki/Institute_of_Management_Accountants" TargetMode="External"/><Relationship Id="rId12" Type="http://schemas.openxmlformats.org/officeDocument/2006/relationships/hyperlink" Target="http://en.wikipedia.org/wiki/Certified_Sarbanes-Oxley_Professional" TargetMode="External"/><Relationship Id="rId17" Type="http://schemas.openxmlformats.org/officeDocument/2006/relationships/hyperlink" Target="http://en.wikipedia.org/wiki/Chartered_Institute_of_Management_Accountants" TargetMode="External"/><Relationship Id="rId2" Type="http://schemas.openxmlformats.org/officeDocument/2006/relationships/hyperlink" Target="http://en.wikipedia.org/wiki/Certified_Public_Accountant" TargetMode="External"/><Relationship Id="rId16" Type="http://schemas.openxmlformats.org/officeDocument/2006/relationships/hyperlink" Target="http://en.wikipedia.org/wiki/Chartered_Global_Management_Accountan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wikipedia.org/wiki/Certified_Management_Accountant" TargetMode="External"/><Relationship Id="rId11" Type="http://schemas.openxmlformats.org/officeDocument/2006/relationships/hyperlink" Target="http://en.wikipedia.org/wiki/Association_of_Government_Accountants" TargetMode="External"/><Relationship Id="rId5" Type="http://schemas.openxmlformats.org/officeDocument/2006/relationships/hyperlink" Target="http://en.wikipedia.org/wiki/ACFE" TargetMode="External"/><Relationship Id="rId15" Type="http://schemas.openxmlformats.org/officeDocument/2006/relationships/hyperlink" Target="http://en.wikipedia.org/w/index.php?title=Certified_Governance_Risk_Compliance_Professional&amp;action=edit&amp;redlink=1" TargetMode="External"/><Relationship Id="rId10" Type="http://schemas.openxmlformats.org/officeDocument/2006/relationships/hyperlink" Target="http://en.wikipedia.org/wiki/Certified_Government_Financial_Manager" TargetMode="External"/><Relationship Id="rId4" Type="http://schemas.openxmlformats.org/officeDocument/2006/relationships/hyperlink" Target="http://en.wikipedia.org/wiki/Certified_Fraud_Examiner" TargetMode="External"/><Relationship Id="rId9" Type="http://schemas.openxmlformats.org/officeDocument/2006/relationships/hyperlink" Target="http://en.wikipedia.org/wiki/Institute_of_Internal_Auditors" TargetMode="External"/><Relationship Id="rId14" Type="http://schemas.openxmlformats.org/officeDocument/2006/relationships/hyperlink" Target="http://en.wikipedia.org/w/index.php?title=Certified_Corporate_Governance_Professional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Jerry.Durham@cot.tn.gov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Jerry.Durham@cot.tn.gov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200400"/>
            <a:ext cx="5257800" cy="18288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2800" b="1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r>
              <a:rPr lang="en-US" sz="2800" b="1" dirty="0" smtClean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Just </a:t>
            </a:r>
            <a:r>
              <a:rPr lang="en-US" sz="2800" b="1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Who or What is a </a:t>
            </a:r>
            <a:r>
              <a:rPr lang="en-US" sz="2800" b="1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CGFM</a:t>
            </a:r>
            <a:r>
              <a:rPr lang="en-US" sz="2800" b="1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</a:p>
          <a:p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endParaRPr lang="en-US" sz="2800" b="1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051394"/>
            <a:ext cx="332911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Jerry E. Durham, </a:t>
            </a:r>
            <a:r>
              <a:rPr lang="en-US" b="1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CGFM</a:t>
            </a:r>
            <a:r>
              <a:rPr lang="en-US" b="1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, CPA, </a:t>
            </a:r>
            <a:r>
              <a:rPr lang="en-US" b="1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CFE</a:t>
            </a:r>
            <a:endParaRPr lang="en-US" b="1" dirty="0">
              <a:ln w="50800">
                <a:solidFill>
                  <a:srgbClr val="FFCC00"/>
                </a:solidFill>
              </a:ln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n-US" b="1" dirty="0" smtClean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Jerry.Durham@cot.tn.gov</a:t>
            </a:r>
            <a:endParaRPr lang="en-US" b="1" dirty="0">
              <a:ln w="50800">
                <a:solidFill>
                  <a:srgbClr val="FFCC00"/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543800" cy="1371600"/>
          </a:xfrm>
          <a:prstGeom prst="rect">
            <a:avLst/>
          </a:prstGeom>
          <a:ln w="38100">
            <a:solidFill>
              <a:srgbClr val="FF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20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Just Who or What is a </a:t>
            </a:r>
            <a:r>
              <a:rPr lang="en-US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CGFM</a:t>
            </a:r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CC00"/>
                </a:solidFill>
              </a:rPr>
              <a:t>AGA’s</a:t>
            </a:r>
            <a:r>
              <a:rPr lang="en-US" dirty="0">
                <a:solidFill>
                  <a:srgbClr val="FFCC00"/>
                </a:solidFill>
              </a:rPr>
              <a:t> 2010 Compensation Survey</a:t>
            </a:r>
            <a:endParaRPr lang="en-US" dirty="0" smtClean="0">
              <a:solidFill>
                <a:srgbClr val="FFCC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Key findings: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Those </a:t>
            </a:r>
            <a:r>
              <a:rPr lang="en-US" dirty="0">
                <a:solidFill>
                  <a:schemeClr val="bg1"/>
                </a:solidFill>
              </a:rPr>
              <a:t>who had earned a </a:t>
            </a:r>
            <a:r>
              <a:rPr lang="en-US" dirty="0" err="1">
                <a:solidFill>
                  <a:schemeClr val="bg1"/>
                </a:solidFill>
              </a:rPr>
              <a:t>CGFM</a:t>
            </a:r>
            <a:r>
              <a:rPr lang="en-US" dirty="0">
                <a:solidFill>
                  <a:schemeClr val="bg1"/>
                </a:solidFill>
              </a:rPr>
              <a:t> designation reported a higher average salary than those who do not hold this certification: $105,815 compared to $78,905, a difference of 34 percent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When </a:t>
            </a:r>
            <a:r>
              <a:rPr lang="en-US" dirty="0">
                <a:solidFill>
                  <a:schemeClr val="bg1"/>
                </a:solidFill>
              </a:rPr>
              <a:t>compared to the average salary of individuals with no designations—$68,416—the average salary of </a:t>
            </a:r>
            <a:r>
              <a:rPr lang="en-US" dirty="0" err="1">
                <a:solidFill>
                  <a:schemeClr val="bg1"/>
                </a:solidFill>
              </a:rPr>
              <a:t>CGFMs</a:t>
            </a:r>
            <a:r>
              <a:rPr lang="en-US" dirty="0">
                <a:solidFill>
                  <a:schemeClr val="bg1"/>
                </a:solidFill>
              </a:rPr>
              <a:t> was 55 percent higher.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20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Just Who or What is a </a:t>
            </a:r>
            <a:r>
              <a:rPr lang="en-US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CGFM</a:t>
            </a:r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C00"/>
                </a:solidFill>
              </a:rPr>
              <a:t>Audrey Duchesne (Senior Staff Accountant, U.S. Department of the Treasury)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"</a:t>
            </a:r>
            <a:r>
              <a:rPr lang="en-US" i="1" dirty="0">
                <a:solidFill>
                  <a:schemeClr val="bg1"/>
                </a:solidFill>
              </a:rPr>
              <a:t>In our arena, the </a:t>
            </a:r>
            <a:r>
              <a:rPr lang="en-US" i="1" dirty="0" err="1">
                <a:solidFill>
                  <a:schemeClr val="bg1"/>
                </a:solidFill>
              </a:rPr>
              <a:t>CGFM</a:t>
            </a:r>
            <a:r>
              <a:rPr lang="en-US" i="1" dirty="0">
                <a:solidFill>
                  <a:schemeClr val="bg1"/>
                </a:solidFill>
              </a:rPr>
              <a:t> is the only credential that adequately prepares you for a career in government financial management."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20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Just Who or What is a </a:t>
            </a:r>
            <a:r>
              <a:rPr lang="en-US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CGFM</a:t>
            </a:r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dirty="0" smtClean="0">
              <a:solidFill>
                <a:srgbClr val="FFCC00"/>
              </a:solidFill>
            </a:endParaRPr>
          </a:p>
          <a:p>
            <a:pPr marL="0" indent="0">
              <a:buNone/>
            </a:pPr>
            <a:r>
              <a:rPr lang="en-US" sz="11200" dirty="0" err="1" smtClean="0">
                <a:solidFill>
                  <a:srgbClr val="FFCC00"/>
                </a:solidFill>
              </a:rPr>
              <a:t>AGA's</a:t>
            </a:r>
            <a:r>
              <a:rPr lang="en-US" sz="11200" dirty="0" smtClean="0">
                <a:solidFill>
                  <a:srgbClr val="FFCC00"/>
                </a:solidFill>
              </a:rPr>
              <a:t> </a:t>
            </a:r>
            <a:r>
              <a:rPr lang="en-US" sz="11200" dirty="0">
                <a:solidFill>
                  <a:srgbClr val="FFCC00"/>
                </a:solidFill>
              </a:rPr>
              <a:t>15,000 members are </a:t>
            </a:r>
            <a:r>
              <a:rPr lang="en-US" sz="11200" dirty="0" smtClean="0">
                <a:solidFill>
                  <a:srgbClr val="FFCC00"/>
                </a:solidFill>
              </a:rPr>
              <a:t>employed:</a:t>
            </a:r>
          </a:p>
          <a:p>
            <a:r>
              <a:rPr lang="en-US" sz="9600" dirty="0" smtClean="0">
                <a:solidFill>
                  <a:schemeClr val="bg1"/>
                </a:solidFill>
              </a:rPr>
              <a:t> By </a:t>
            </a:r>
            <a:r>
              <a:rPr lang="en-US" sz="9600" dirty="0">
                <a:solidFill>
                  <a:schemeClr val="bg1"/>
                </a:solidFill>
              </a:rPr>
              <a:t>state and local governments (41 percent</a:t>
            </a:r>
            <a:r>
              <a:rPr lang="en-US" sz="9600" dirty="0" smtClean="0">
                <a:solidFill>
                  <a:schemeClr val="bg1"/>
                </a:solidFill>
              </a:rPr>
              <a:t>).</a:t>
            </a:r>
          </a:p>
          <a:p>
            <a:r>
              <a:rPr lang="en-US" sz="9600" dirty="0" smtClean="0">
                <a:solidFill>
                  <a:schemeClr val="bg1"/>
                </a:solidFill>
              </a:rPr>
              <a:t> By the </a:t>
            </a:r>
            <a:r>
              <a:rPr lang="en-US" sz="9600" dirty="0">
                <a:solidFill>
                  <a:schemeClr val="bg1"/>
                </a:solidFill>
              </a:rPr>
              <a:t>federal government (31 percent</a:t>
            </a:r>
            <a:r>
              <a:rPr lang="en-US" sz="9600" dirty="0" smtClean="0">
                <a:solidFill>
                  <a:schemeClr val="bg1"/>
                </a:solidFill>
              </a:rPr>
              <a:t>).</a:t>
            </a:r>
          </a:p>
          <a:p>
            <a:r>
              <a:rPr lang="en-US" sz="9600" dirty="0" smtClean="0">
                <a:solidFill>
                  <a:schemeClr val="bg1"/>
                </a:solidFill>
              </a:rPr>
              <a:t> By the </a:t>
            </a:r>
            <a:r>
              <a:rPr lang="en-US" sz="9600" dirty="0">
                <a:solidFill>
                  <a:schemeClr val="bg1"/>
                </a:solidFill>
              </a:rPr>
              <a:t>private sector (16 percent</a:t>
            </a:r>
            <a:r>
              <a:rPr lang="en-US" sz="9600" dirty="0" smtClean="0">
                <a:solidFill>
                  <a:schemeClr val="bg1"/>
                </a:solidFill>
              </a:rPr>
              <a:t>).</a:t>
            </a:r>
          </a:p>
          <a:p>
            <a:r>
              <a:rPr lang="en-US" sz="9600" dirty="0" smtClean="0">
                <a:solidFill>
                  <a:schemeClr val="bg1"/>
                </a:solidFill>
              </a:rPr>
              <a:t> </a:t>
            </a:r>
            <a:r>
              <a:rPr lang="en-US" sz="9600" dirty="0">
                <a:solidFill>
                  <a:schemeClr val="bg1"/>
                </a:solidFill>
              </a:rPr>
              <a:t>The remainder is made up of students, retirees and </a:t>
            </a:r>
            <a:r>
              <a:rPr lang="en-US" sz="9600" dirty="0" smtClean="0">
                <a:solidFill>
                  <a:schemeClr val="bg1"/>
                </a:solidFill>
              </a:rPr>
              <a:t>  academicians.</a:t>
            </a:r>
          </a:p>
          <a:p>
            <a:r>
              <a:rPr lang="en-US" sz="9600" dirty="0" smtClean="0">
                <a:solidFill>
                  <a:schemeClr val="bg1"/>
                </a:solidFill>
              </a:rPr>
              <a:t> </a:t>
            </a:r>
            <a:r>
              <a:rPr lang="en-US" sz="9600" dirty="0">
                <a:solidFill>
                  <a:schemeClr val="bg1"/>
                </a:solidFill>
              </a:rPr>
              <a:t>These individuals hold middle </a:t>
            </a:r>
            <a:r>
              <a:rPr lang="en-US" sz="9600" dirty="0" smtClean="0">
                <a:solidFill>
                  <a:schemeClr val="bg1"/>
                </a:solidFill>
              </a:rPr>
              <a:t>management </a:t>
            </a:r>
            <a:r>
              <a:rPr lang="en-US" sz="9600" dirty="0" err="1" smtClean="0">
                <a:solidFill>
                  <a:schemeClr val="bg1"/>
                </a:solidFill>
              </a:rPr>
              <a:t>postions</a:t>
            </a:r>
            <a:r>
              <a:rPr lang="en-US" sz="9600" dirty="0" smtClean="0">
                <a:solidFill>
                  <a:schemeClr val="bg1"/>
                </a:solidFill>
              </a:rPr>
              <a:t> (73 </a:t>
            </a:r>
            <a:r>
              <a:rPr lang="en-US" sz="9600" dirty="0">
                <a:solidFill>
                  <a:schemeClr val="bg1"/>
                </a:solidFill>
              </a:rPr>
              <a:t>percent</a:t>
            </a:r>
            <a:r>
              <a:rPr lang="en-US" sz="9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9600" dirty="0" smtClean="0">
                <a:solidFill>
                  <a:schemeClr val="bg1"/>
                </a:solidFill>
              </a:rPr>
              <a:t>And , senior </a:t>
            </a:r>
            <a:r>
              <a:rPr lang="en-US" sz="9600" dirty="0">
                <a:solidFill>
                  <a:schemeClr val="bg1"/>
                </a:solidFill>
              </a:rPr>
              <a:t>level </a:t>
            </a:r>
            <a:r>
              <a:rPr lang="en-US" sz="9600" dirty="0" smtClean="0">
                <a:solidFill>
                  <a:schemeClr val="bg1"/>
                </a:solidFill>
              </a:rPr>
              <a:t>management (20 </a:t>
            </a:r>
            <a:r>
              <a:rPr lang="en-US" sz="9600" dirty="0">
                <a:solidFill>
                  <a:schemeClr val="bg1"/>
                </a:solidFill>
              </a:rPr>
              <a:t>percent) positions in their respective workplaces. </a:t>
            </a:r>
            <a:endParaRPr lang="en-US" sz="9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9600" dirty="0">
                <a:solidFill>
                  <a:schemeClr val="bg1"/>
                </a:solidFill>
              </a:rPr>
              <a:t/>
            </a:r>
            <a:br>
              <a:rPr lang="en-US" sz="9600" dirty="0">
                <a:solidFill>
                  <a:schemeClr val="bg1"/>
                </a:solidFill>
              </a:rPr>
            </a:b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20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Just Who or What is a </a:t>
            </a:r>
            <a:r>
              <a:rPr lang="en-US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CGFM</a:t>
            </a:r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AGA's</a:t>
            </a:r>
            <a:r>
              <a:rPr lang="en-US" dirty="0">
                <a:solidFill>
                  <a:schemeClr val="bg1"/>
                </a:solidFill>
              </a:rPr>
              <a:t> membership crosses all fields and disciplines, including accounting, auditing, budgeting, contract management, finance, grants management and systems. No other professional association in the government finance field boasts such a diverse membership.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20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Just Who or What is a </a:t>
            </a:r>
            <a:r>
              <a:rPr lang="en-US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CGFM</a:t>
            </a:r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So what if you find yourself in a government employment role, you would like to have a </a:t>
            </a:r>
            <a:r>
              <a:rPr lang="en-US" sz="4000" dirty="0" smtClean="0">
                <a:solidFill>
                  <a:schemeClr val="bg1"/>
                </a:solidFill>
              </a:rPr>
              <a:t>professional designation</a:t>
            </a:r>
            <a:r>
              <a:rPr lang="en-US" sz="4000" dirty="0" smtClean="0">
                <a:solidFill>
                  <a:schemeClr val="bg1"/>
                </a:solidFill>
              </a:rPr>
              <a:t>, but it is impractical to go back to school or get specific training for a certain designation. (e.g. CPA) </a:t>
            </a:r>
          </a:p>
        </p:txBody>
      </p:sp>
    </p:spTree>
    <p:extLst>
      <p:ext uri="{BB962C8B-B14F-4D97-AF65-F5344CB8AC3E}">
        <p14:creationId xmlns:p14="http://schemas.microsoft.com/office/powerpoint/2010/main" val="14043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Famous </a:t>
            </a:r>
            <a:r>
              <a:rPr lang="en-US" dirty="0" err="1" smtClean="0">
                <a:solidFill>
                  <a:srgbClr val="FF0000"/>
                </a:solidFill>
              </a:rPr>
              <a:t>CGFMs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14512"/>
            <a:ext cx="1390650" cy="173355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4191000"/>
            <a:ext cx="1145865" cy="1524000"/>
          </a:xfrm>
          <a:ln w="38100">
            <a:solidFill>
              <a:srgbClr val="FFCC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33600"/>
            <a:ext cx="1638300" cy="1095375"/>
          </a:xfrm>
          <a:prstGeom prst="rect">
            <a:avLst/>
          </a:prstGeom>
          <a:ln w="38100">
            <a:solidFill>
              <a:srgbClr val="FFCC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32" y="4191000"/>
            <a:ext cx="1597152" cy="1197864"/>
          </a:xfrm>
          <a:prstGeom prst="rect">
            <a:avLst/>
          </a:prstGeom>
          <a:ln w="38100">
            <a:solidFill>
              <a:srgbClr val="FFCC00"/>
            </a:solidFill>
          </a:ln>
        </p:spPr>
      </p:pic>
    </p:spTree>
    <p:extLst>
      <p:ext uri="{BB962C8B-B14F-4D97-AF65-F5344CB8AC3E}">
        <p14:creationId xmlns:p14="http://schemas.microsoft.com/office/powerpoint/2010/main" val="363864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Famous </a:t>
            </a:r>
            <a:r>
              <a:rPr lang="en-US" dirty="0" err="1">
                <a:solidFill>
                  <a:srgbClr val="FF0000"/>
                </a:solidFill>
              </a:rPr>
              <a:t>CGFMs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1"/>
            <a:ext cx="4038600" cy="327660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I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Sylvis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CGFM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CPA</a:t>
            </a:r>
          </a:p>
          <a:p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GASB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Board Member</a:t>
            </a:r>
          </a:p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of Accounts, </a:t>
            </a:r>
          </a:p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Tennessee Department of Finance and Administration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98" y="2491578"/>
            <a:ext cx="1828804" cy="2743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80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/>
                <a:solidFill>
                  <a:srgbClr val="FFCC00"/>
                </a:solidFill>
                <a:effectLst/>
              </a:rPr>
              <a:t>Just Who or What is a </a:t>
            </a:r>
            <a:r>
              <a:rPr lang="en-US" dirty="0" err="1">
                <a:ln w="50800"/>
                <a:solidFill>
                  <a:srgbClr val="FFCC00"/>
                </a:solidFill>
                <a:effectLst/>
              </a:rPr>
              <a:t>CGFM</a:t>
            </a:r>
            <a:r>
              <a:rPr lang="en-US" dirty="0">
                <a:ln w="50800"/>
                <a:solidFill>
                  <a:srgbClr val="FFCC00"/>
                </a:solidFill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It May Concern: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Pursuant to your instructions, I have enclosed my application for the Certified Government Financial Manager Program.  I was grandfathered into the program and have my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CGFM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certificate.  However, I have decided to relinquish my certificate and to take the examination to be certified.  Because of this, you advised that I do not have to include proof of my University Degree or verification of my work experience which was previously provided.  Please process my application as quickly as possible inasmuch as I will be attempting to take the examination in the near future after finishing the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CGFM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courses in March 2000.  I have enclosed my personal check for the $75.00 application fee.  Thank you for your prompt attention to this matter.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Respectfully,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____________________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Jerry E. Durham</a:t>
            </a: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20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Just Who or What is a </a:t>
            </a:r>
            <a:r>
              <a:rPr lang="en-US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CGFM</a:t>
            </a:r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992" y="2225207"/>
            <a:ext cx="4572000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dirty="0" err="1"/>
              <a:t>Zabihollah</a:t>
            </a:r>
            <a:r>
              <a:rPr lang="en-US" b="1" dirty="0"/>
              <a:t> </a:t>
            </a:r>
            <a:r>
              <a:rPr lang="en-US" b="1" dirty="0" err="1"/>
              <a:t>Rezaee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hlinkClick r:id="rId2" action="ppaction://hlinkfile" tooltip="PhD"/>
              </a:rPr>
              <a:t>PhD</a:t>
            </a:r>
            <a:r>
              <a:rPr lang="en-US" dirty="0"/>
              <a:t>, </a:t>
            </a:r>
            <a:r>
              <a:rPr lang="en-US" dirty="0">
                <a:hlinkClick r:id="rId3" action="ppaction://hlinkfile" tooltip="CPA"/>
              </a:rPr>
              <a:t>CPA</a:t>
            </a:r>
            <a:r>
              <a:rPr lang="en-US" dirty="0"/>
              <a:t>, </a:t>
            </a:r>
            <a:r>
              <a:rPr lang="en-US" dirty="0" err="1">
                <a:hlinkClick r:id="rId4" action="ppaction://hlinkfile" tooltip="CFE"/>
              </a:rPr>
              <a:t>CFE</a:t>
            </a:r>
            <a:r>
              <a:rPr lang="en-US" dirty="0"/>
              <a:t>, </a:t>
            </a:r>
            <a:r>
              <a:rPr lang="en-US" dirty="0">
                <a:hlinkClick r:id="rId5" action="ppaction://hlinkfile" tooltip="CMA"/>
              </a:rPr>
              <a:t>CMA</a:t>
            </a:r>
            <a:r>
              <a:rPr lang="en-US" dirty="0"/>
              <a:t>, </a:t>
            </a:r>
            <a:r>
              <a:rPr lang="en-US" dirty="0">
                <a:hlinkClick r:id="rId6" action="ppaction://hlinkfile" tooltip="CIA"/>
              </a:rPr>
              <a:t>CIA</a:t>
            </a:r>
            <a:r>
              <a:rPr lang="en-US" dirty="0"/>
              <a:t>, </a:t>
            </a:r>
            <a:r>
              <a:rPr lang="en-US" dirty="0" err="1">
                <a:hlinkClick r:id="rId7" action="ppaction://hlinkfile" tooltip="CGFM"/>
              </a:rPr>
              <a:t>CGFM</a:t>
            </a:r>
            <a:r>
              <a:rPr lang="en-US" dirty="0"/>
              <a:t>, </a:t>
            </a:r>
            <a:r>
              <a:rPr lang="en-US" dirty="0" err="1">
                <a:hlinkClick r:id="rId8" action="ppaction://hlinkfile" tooltip="CSOXP (page does not exist)"/>
              </a:rPr>
              <a:t>CSOXP</a:t>
            </a:r>
            <a:r>
              <a:rPr lang="en-US" dirty="0"/>
              <a:t>, </a:t>
            </a:r>
            <a:r>
              <a:rPr lang="en-US" dirty="0" err="1">
                <a:hlinkClick r:id="rId9" action="ppaction://hlinkfile" tooltip="CGOVP (page does not exist)"/>
              </a:rPr>
              <a:t>CGOVP</a:t>
            </a:r>
            <a:r>
              <a:rPr lang="en-US" dirty="0"/>
              <a:t>, </a:t>
            </a:r>
            <a:r>
              <a:rPr lang="en-US" dirty="0" err="1">
                <a:hlinkClick r:id="rId10" action="ppaction://hlinkfile" tooltip="CGRCP (page does not exist)"/>
              </a:rPr>
              <a:t>CGRCP</a:t>
            </a:r>
            <a:r>
              <a:rPr lang="en-US" dirty="0"/>
              <a:t>, </a:t>
            </a:r>
            <a:r>
              <a:rPr lang="en-US" dirty="0" err="1">
                <a:hlinkClick r:id="rId11" action="ppaction://hlinkfile" tooltip="CGMA"/>
              </a:rPr>
              <a:t>CGMA</a:t>
            </a:r>
            <a:r>
              <a:rPr lang="en-US" dirty="0"/>
              <a:t>, </a:t>
            </a:r>
            <a:r>
              <a:rPr lang="en-US" dirty="0" err="1">
                <a:hlinkClick r:id="rId12" action="ppaction://hlinkfile" tooltip="CRMA"/>
              </a:rPr>
              <a:t>CRMA</a:t>
            </a:r>
            <a:r>
              <a:rPr lang="en-US" dirty="0"/>
              <a:t>) is </a:t>
            </a:r>
            <a:r>
              <a:rPr lang="en-US" b="1" dirty="0"/>
              <a:t>the Thompson-Hill Chair of Excellence</a:t>
            </a:r>
            <a:r>
              <a:rPr lang="en-US" dirty="0"/>
              <a:t> and </a:t>
            </a:r>
            <a:r>
              <a:rPr lang="en-US" dirty="0">
                <a:hlinkClick r:id="rId13" action="ppaction://hlinkfile" tooltip="Professor"/>
              </a:rPr>
              <a:t>Professor</a:t>
            </a:r>
            <a:r>
              <a:rPr lang="en-US" dirty="0"/>
              <a:t> of </a:t>
            </a:r>
            <a:r>
              <a:rPr lang="en-US" dirty="0">
                <a:hlinkClick r:id="rId14" action="ppaction://hlinkfile" tooltip="Accounting"/>
              </a:rPr>
              <a:t>accounting</a:t>
            </a:r>
            <a:r>
              <a:rPr lang="en-US" dirty="0"/>
              <a:t> at the </a:t>
            </a:r>
            <a:r>
              <a:rPr lang="en-US" dirty="0">
                <a:hlinkClick r:id="rId15" action="ppaction://hlinkfile" tooltip="University of Memphis"/>
              </a:rPr>
              <a:t>University of Memphis</a:t>
            </a:r>
            <a:r>
              <a:rPr lang="en-US" dirty="0"/>
              <a:t>. Based his valuable contribution in academic and professional activities, many believe that he is the most famous </a:t>
            </a:r>
            <a:r>
              <a:rPr lang="en-US" dirty="0">
                <a:hlinkClick r:id="rId16" action="ppaction://hlinkfile" tooltip="Iran"/>
              </a:rPr>
              <a:t>Iranian</a:t>
            </a:r>
            <a:r>
              <a:rPr lang="en-US" dirty="0"/>
              <a:t> </a:t>
            </a:r>
            <a:r>
              <a:rPr lang="en-US" dirty="0">
                <a:hlinkClick r:id="rId17" action="ppaction://hlinkfile" tooltip="Accountant"/>
              </a:rPr>
              <a:t>accountant</a:t>
            </a:r>
            <a:r>
              <a:rPr lang="en-US" dirty="0"/>
              <a:t> in the world. Currently, he is the </a:t>
            </a:r>
            <a:r>
              <a:rPr lang="en-US" b="1" dirty="0"/>
              <a:t>secretary of </a:t>
            </a:r>
            <a:r>
              <a:rPr lang="en-US" b="1" dirty="0" err="1"/>
              <a:t>FIA</a:t>
            </a:r>
            <a:r>
              <a:rPr lang="en-US" dirty="0"/>
              <a:t> (the Forensic &amp; Investigative Accounting Section of the </a:t>
            </a:r>
            <a:r>
              <a:rPr lang="en-US" dirty="0">
                <a:hlinkClick r:id="rId18" action="ppaction://hlinkfile" tooltip="American Accounting Association"/>
              </a:rPr>
              <a:t>American Accounting Association</a:t>
            </a:r>
            <a:r>
              <a:rPr lang="en-US" dirty="0"/>
              <a:t>, AAA). Also, he has served (two years) on the </a:t>
            </a:r>
            <a:r>
              <a:rPr lang="en-US" b="1" dirty="0"/>
              <a:t>SAG</a:t>
            </a:r>
            <a:r>
              <a:rPr lang="en-US" dirty="0"/>
              <a:t> (Standing Advisory Group of the Public Company Accounting Oversight Board, </a:t>
            </a:r>
            <a:r>
              <a:rPr lang="en-US" dirty="0" err="1">
                <a:hlinkClick r:id="rId19" action="ppaction://hlinkfile" tooltip="PCAOB"/>
              </a:rPr>
              <a:t>PCAOB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11716"/>
            <a:ext cx="2794000" cy="3797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06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Just Who or What is a </a:t>
            </a:r>
            <a:r>
              <a:rPr lang="en-US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CGFM</a:t>
            </a:r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has these professional certifications:</a:t>
            </a:r>
          </a:p>
          <a:p>
            <a:r>
              <a:rPr lang="en-US" b="1" dirty="0"/>
              <a:t>CPA</a:t>
            </a:r>
            <a:r>
              <a:rPr lang="en-US" dirty="0"/>
              <a:t> (</a:t>
            </a:r>
            <a:r>
              <a:rPr lang="en-US" dirty="0">
                <a:hlinkClick r:id="rId2" action="ppaction://hlinkfile" tooltip="Certified Public Accountant"/>
              </a:rPr>
              <a:t>Certified Public Accountant</a:t>
            </a:r>
            <a:r>
              <a:rPr lang="en-US" dirty="0"/>
              <a:t>, </a:t>
            </a:r>
            <a:r>
              <a:rPr lang="en-US" dirty="0" err="1">
                <a:hlinkClick r:id="rId3" action="ppaction://hlinkfile" tooltip="AICPA"/>
              </a:rPr>
              <a:t>AICPA</a:t>
            </a:r>
            <a:r>
              <a:rPr lang="en-US" dirty="0"/>
              <a:t>);</a:t>
            </a:r>
          </a:p>
          <a:p>
            <a:r>
              <a:rPr lang="en-US" b="1" dirty="0" err="1"/>
              <a:t>CFE</a:t>
            </a:r>
            <a:r>
              <a:rPr lang="en-US" dirty="0"/>
              <a:t> (</a:t>
            </a:r>
            <a:r>
              <a:rPr lang="en-US" dirty="0">
                <a:hlinkClick r:id="rId4" action="ppaction://hlinkfile" tooltip="Certified Fraud Examiner"/>
              </a:rPr>
              <a:t>Certified Fraud Examiner</a:t>
            </a:r>
            <a:r>
              <a:rPr lang="en-US" dirty="0"/>
              <a:t>, </a:t>
            </a:r>
            <a:r>
              <a:rPr lang="en-US" dirty="0" err="1">
                <a:hlinkClick r:id="rId5" action="ppaction://hlinkfile" tooltip="ACFE"/>
              </a:rPr>
              <a:t>ACFE</a:t>
            </a:r>
            <a:r>
              <a:rPr lang="en-US" dirty="0"/>
              <a:t>);</a:t>
            </a:r>
          </a:p>
          <a:p>
            <a:r>
              <a:rPr lang="en-US" b="1" dirty="0"/>
              <a:t>CMA</a:t>
            </a:r>
            <a:r>
              <a:rPr lang="en-US" dirty="0"/>
              <a:t> (</a:t>
            </a:r>
            <a:r>
              <a:rPr lang="en-US" dirty="0">
                <a:hlinkClick r:id="rId6" action="ppaction://hlinkfile" tooltip="Certified Management Accountant"/>
              </a:rPr>
              <a:t>Certified Management Accountant</a:t>
            </a:r>
            <a:r>
              <a:rPr lang="en-US" dirty="0"/>
              <a:t>, </a:t>
            </a:r>
            <a:r>
              <a:rPr lang="en-US" dirty="0" err="1">
                <a:hlinkClick r:id="rId7" action="ppaction://hlinkfile" tooltip="Institute of Management Accountants"/>
              </a:rPr>
              <a:t>ima</a:t>
            </a:r>
            <a:r>
              <a:rPr lang="en-US" dirty="0"/>
              <a:t>);</a:t>
            </a:r>
          </a:p>
          <a:p>
            <a:r>
              <a:rPr lang="en-US" b="1" dirty="0"/>
              <a:t>CIA</a:t>
            </a:r>
            <a:r>
              <a:rPr lang="en-US" dirty="0"/>
              <a:t> (</a:t>
            </a:r>
            <a:r>
              <a:rPr lang="en-US" dirty="0">
                <a:hlinkClick r:id="rId8" action="ppaction://hlinkfile" tooltip="Certified Internal Auditor"/>
              </a:rPr>
              <a:t>Certified Internal Auditor</a:t>
            </a:r>
            <a:r>
              <a:rPr lang="en-US" dirty="0"/>
              <a:t>, </a:t>
            </a:r>
            <a:r>
              <a:rPr lang="en-US" dirty="0" err="1">
                <a:hlinkClick r:id="rId9" action="ppaction://hlinkfile" tooltip="Institute of Internal Auditors"/>
              </a:rPr>
              <a:t>IIA</a:t>
            </a:r>
            <a:r>
              <a:rPr lang="en-US" dirty="0"/>
              <a:t>);</a:t>
            </a:r>
          </a:p>
          <a:p>
            <a:r>
              <a:rPr lang="en-US" b="1" dirty="0" err="1"/>
              <a:t>CGFM</a:t>
            </a:r>
            <a:r>
              <a:rPr lang="en-US" dirty="0"/>
              <a:t> (</a:t>
            </a:r>
            <a:r>
              <a:rPr lang="en-US" dirty="0">
                <a:hlinkClick r:id="rId10" action="ppaction://hlinkfile" tooltip="Certified Government Financial Manager"/>
              </a:rPr>
              <a:t>Certified Government Financial Manager</a:t>
            </a:r>
            <a:r>
              <a:rPr lang="en-US" dirty="0"/>
              <a:t>, </a:t>
            </a:r>
            <a:r>
              <a:rPr lang="en-US" dirty="0">
                <a:hlinkClick r:id="rId11" action="ppaction://hlinkfile" tooltip="Association of Government Accountants"/>
              </a:rPr>
              <a:t>AGA</a:t>
            </a:r>
            <a:r>
              <a:rPr lang="en-US" dirty="0"/>
              <a:t>);</a:t>
            </a:r>
          </a:p>
          <a:p>
            <a:r>
              <a:rPr lang="en-US" b="1" dirty="0" err="1"/>
              <a:t>CSOXP</a:t>
            </a:r>
            <a:r>
              <a:rPr lang="en-US" dirty="0"/>
              <a:t> (</a:t>
            </a:r>
            <a:r>
              <a:rPr lang="en-US" dirty="0">
                <a:hlinkClick r:id="rId12" action="ppaction://hlinkfile" tooltip="Certified Sarbanes-Oxley Professional"/>
              </a:rPr>
              <a:t>Certified Sarbanes-Oxley Professional</a:t>
            </a:r>
            <a:r>
              <a:rPr lang="en-US" dirty="0"/>
              <a:t>, </a:t>
            </a:r>
            <a:r>
              <a:rPr lang="en-US" dirty="0">
                <a:hlinkClick r:id="rId13" action="ppaction://hlinkfile" tooltip="The GRC Group (page does not exist)"/>
              </a:rPr>
              <a:t>The </a:t>
            </a:r>
            <a:r>
              <a:rPr lang="en-US" dirty="0" err="1">
                <a:hlinkClick r:id="rId13" action="ppaction://hlinkfile" tooltip="The GRC Group (page does not exist)"/>
              </a:rPr>
              <a:t>GRC</a:t>
            </a:r>
            <a:r>
              <a:rPr lang="en-US" dirty="0">
                <a:hlinkClick r:id="rId13" action="ppaction://hlinkfile" tooltip="The GRC Group (page does not exist)"/>
              </a:rPr>
              <a:t> Group</a:t>
            </a:r>
            <a:r>
              <a:rPr lang="en-US" dirty="0"/>
              <a:t>);</a:t>
            </a:r>
          </a:p>
          <a:p>
            <a:r>
              <a:rPr lang="en-US" b="1" dirty="0" err="1"/>
              <a:t>CGOVP</a:t>
            </a:r>
            <a:r>
              <a:rPr lang="en-US" dirty="0"/>
              <a:t> (</a:t>
            </a:r>
            <a:r>
              <a:rPr lang="en-US" dirty="0">
                <a:hlinkClick r:id="rId14" action="ppaction://hlinkfile" tooltip="Certified Corporate Governance Professional (page does not exist)"/>
              </a:rPr>
              <a:t>Certified Corporate Governance Professional</a:t>
            </a:r>
            <a:r>
              <a:rPr lang="en-US" dirty="0"/>
              <a:t>, The </a:t>
            </a:r>
            <a:r>
              <a:rPr lang="en-US" dirty="0" err="1"/>
              <a:t>GRC</a:t>
            </a:r>
            <a:r>
              <a:rPr lang="en-US" dirty="0"/>
              <a:t> Group);</a:t>
            </a:r>
          </a:p>
          <a:p>
            <a:r>
              <a:rPr lang="en-US" b="1" dirty="0" err="1"/>
              <a:t>CGRCP</a:t>
            </a:r>
            <a:r>
              <a:rPr lang="en-US" dirty="0"/>
              <a:t> (</a:t>
            </a:r>
            <a:r>
              <a:rPr lang="en-US" dirty="0">
                <a:hlinkClick r:id="rId15" action="ppaction://hlinkfile" tooltip="Certified Governance Risk Compliance Professional (page does not exist)"/>
              </a:rPr>
              <a:t>Certified Governance Risk Compliance Professional</a:t>
            </a:r>
            <a:r>
              <a:rPr lang="en-US" dirty="0"/>
              <a:t>, The </a:t>
            </a:r>
            <a:r>
              <a:rPr lang="en-US" dirty="0" err="1"/>
              <a:t>GRC</a:t>
            </a:r>
            <a:r>
              <a:rPr lang="en-US" dirty="0"/>
              <a:t> Group);</a:t>
            </a:r>
          </a:p>
          <a:p>
            <a:r>
              <a:rPr lang="en-US" b="1" dirty="0" err="1"/>
              <a:t>CGMA</a:t>
            </a:r>
            <a:r>
              <a:rPr lang="en-US" dirty="0"/>
              <a:t> (</a:t>
            </a:r>
            <a:r>
              <a:rPr lang="en-US" dirty="0">
                <a:hlinkClick r:id="rId16" action="ppaction://hlinkfile" tooltip="Chartered Global Management Accountant"/>
              </a:rPr>
              <a:t>Chartered Global Management Accountant</a:t>
            </a:r>
            <a:r>
              <a:rPr lang="en-US" dirty="0"/>
              <a:t>, </a:t>
            </a:r>
            <a:r>
              <a:rPr lang="en-US" dirty="0" err="1"/>
              <a:t>AICPA</a:t>
            </a:r>
            <a:r>
              <a:rPr lang="en-US" dirty="0"/>
              <a:t> &amp; </a:t>
            </a:r>
            <a:r>
              <a:rPr lang="en-US" dirty="0" err="1">
                <a:hlinkClick r:id="rId17" action="ppaction://hlinkfile" tooltip="Chartered Institute of Management Accountants"/>
              </a:rPr>
              <a:t>CIMA</a:t>
            </a:r>
            <a:r>
              <a:rPr lang="en-US" dirty="0"/>
              <a:t>); and</a:t>
            </a:r>
          </a:p>
          <a:p>
            <a:r>
              <a:rPr lang="en-US" b="1" dirty="0" err="1"/>
              <a:t>CRMA</a:t>
            </a:r>
            <a:r>
              <a:rPr lang="en-US" dirty="0"/>
              <a:t> (</a:t>
            </a:r>
            <a:r>
              <a:rPr lang="en-US" dirty="0">
                <a:hlinkClick r:id="rId18" action="ppaction://hlinkfile" tooltip="Certified Risk Management Assurance (page does not exist)"/>
              </a:rPr>
              <a:t>Certified Risk Management Assurance</a:t>
            </a:r>
            <a:r>
              <a:rPr lang="en-US" dirty="0"/>
              <a:t>, </a:t>
            </a:r>
            <a:r>
              <a:rPr lang="en-US" dirty="0" err="1"/>
              <a:t>IIA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20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Just Who or What is a </a:t>
            </a:r>
            <a:r>
              <a:rPr lang="en-US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CGFM</a:t>
            </a:r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bg1"/>
                </a:solidFill>
              </a:rPr>
              <a:t>Thank you for asking!</a:t>
            </a:r>
          </a:p>
          <a:p>
            <a:pPr marL="400050" lvl="1" indent="0">
              <a:buNone/>
            </a:pPr>
            <a:r>
              <a:rPr lang="en-US" sz="6200" dirty="0" err="1" smtClean="0">
                <a:solidFill>
                  <a:schemeClr val="bg1"/>
                </a:solidFill>
              </a:rPr>
              <a:t>CGFM</a:t>
            </a:r>
            <a:r>
              <a:rPr lang="en-US" sz="6200" dirty="0" smtClean="0">
                <a:solidFill>
                  <a:schemeClr val="bg1"/>
                </a:solidFill>
              </a:rPr>
              <a:t> = </a:t>
            </a:r>
            <a:r>
              <a:rPr lang="en-US" sz="6200" dirty="0" smtClean="0">
                <a:solidFill>
                  <a:srgbClr val="FFCC00"/>
                </a:solidFill>
              </a:rPr>
              <a:t>Certified Government Financial Manager</a:t>
            </a:r>
            <a:endParaRPr lang="en-US" sz="62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396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the CGFM Program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962400"/>
            <a:ext cx="6934200" cy="4543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AGA’S Office of professional certification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649918" cy="1231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CGFM: initial requirements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600" b="1" dirty="0" smtClean="0">
                <a:solidFill>
                  <a:schemeClr val="bg1"/>
                </a:solidFill>
              </a:rPr>
              <a:t>Ethics</a:t>
            </a:r>
            <a:r>
              <a:rPr lang="en-US" sz="2600" dirty="0" smtClean="0">
                <a:solidFill>
                  <a:schemeClr val="bg1"/>
                </a:solidFill>
              </a:rPr>
              <a:t> – read and agree to abide by AGA’s Code of Ethics</a:t>
            </a:r>
          </a:p>
          <a:p>
            <a:pPr lvl="1"/>
            <a:r>
              <a:rPr lang="en-US" sz="2600" b="1" dirty="0" smtClean="0">
                <a:solidFill>
                  <a:schemeClr val="bg1"/>
                </a:solidFill>
              </a:rPr>
              <a:t>Education</a:t>
            </a:r>
            <a:r>
              <a:rPr lang="en-US" sz="2600" dirty="0" smtClean="0">
                <a:solidFill>
                  <a:schemeClr val="bg1"/>
                </a:solidFill>
              </a:rPr>
              <a:t> – have a bachelor’s degree from an accredited college or university</a:t>
            </a:r>
          </a:p>
          <a:p>
            <a:pPr lvl="1"/>
            <a:r>
              <a:rPr lang="en-US" sz="2600" b="1" dirty="0" smtClean="0">
                <a:solidFill>
                  <a:schemeClr val="bg1"/>
                </a:solidFill>
              </a:rPr>
              <a:t>Examinations</a:t>
            </a:r>
            <a:r>
              <a:rPr lang="en-US" sz="2600" dirty="0" smtClean="0">
                <a:solidFill>
                  <a:schemeClr val="bg1"/>
                </a:solidFill>
              </a:rPr>
              <a:t> – pass three comprehensive CGFM Examinations</a:t>
            </a:r>
          </a:p>
          <a:p>
            <a:pPr lvl="1"/>
            <a:r>
              <a:rPr lang="en-US" sz="2600" b="1" dirty="0" smtClean="0">
                <a:solidFill>
                  <a:schemeClr val="bg1"/>
                </a:solidFill>
              </a:rPr>
              <a:t>Experience</a:t>
            </a:r>
            <a:r>
              <a:rPr lang="en-US" sz="2600" dirty="0" smtClean="0">
                <a:solidFill>
                  <a:schemeClr val="bg1"/>
                </a:solidFill>
              </a:rPr>
              <a:t> – have at least two years of professional-level experience in government financial management</a:t>
            </a:r>
          </a:p>
          <a:p>
            <a:pPr lvl="1"/>
            <a:endParaRPr lang="en-US" sz="2600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More information – www.agacgfm.org/cgfm</a:t>
            </a:r>
          </a:p>
          <a:p>
            <a:pPr lvl="1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986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0020"/>
            <a:ext cx="7649918" cy="1436846"/>
          </a:xfrm>
        </p:spPr>
        <p:txBody>
          <a:bodyPr/>
          <a:lstStyle/>
          <a:p>
            <a:r>
              <a:rPr lang="en-US" dirty="0" smtClean="0"/>
              <a:t>Certification process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649918" cy="4915747"/>
          </a:xfrm>
        </p:spPr>
        <p:txBody>
          <a:bodyPr>
            <a:normAutofit fontScale="62500" lnSpcReduction="20000"/>
          </a:bodyPr>
          <a:lstStyle/>
          <a:p>
            <a:pPr lvl="1"/>
            <a:endParaRPr lang="en-US" sz="2400" dirty="0"/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Step 1—Read AGA's Code of Ethics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Step 2—Apply for the CGFM Program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Step 3—Submit Required Degree Documentation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Step 4—Receive an Eligibility Letter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Step 5—Submit a Work Verification Form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Step 6—Prepare for the CGFM Examinations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Step 7—Schedule the CGFM Examinations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Step 8—Take and Pass the CGFM Examinations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Step 9—Receive CGFM Award Letter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Step 10—Receive and Display Your CGFM Certificate</a:t>
            </a:r>
          </a:p>
          <a:p>
            <a:pPr lvl="1">
              <a:buNone/>
            </a:pPr>
            <a:r>
              <a:rPr lang="en-US" sz="3800" b="1" dirty="0" smtClean="0">
                <a:solidFill>
                  <a:schemeClr val="bg1"/>
                </a:solidFill>
              </a:rPr>
              <a:t>More information </a:t>
            </a:r>
            <a:r>
              <a:rPr lang="en-US" sz="3800" dirty="0" smtClean="0">
                <a:solidFill>
                  <a:schemeClr val="bg1"/>
                </a:solidFill>
              </a:rPr>
              <a:t>– www.agacgfm.org/cgfm/process</a:t>
            </a:r>
          </a:p>
          <a:p>
            <a:pPr lvl="1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594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649918" cy="1231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CGFM: costs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Earning the certification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Application fee</a:t>
            </a:r>
            <a:r>
              <a:rPr lang="en-US" dirty="0" smtClean="0">
                <a:solidFill>
                  <a:schemeClr val="bg1"/>
                </a:solidFill>
              </a:rPr>
              <a:t> – $85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Examination fees</a:t>
            </a:r>
            <a:r>
              <a:rPr lang="en-US" dirty="0" smtClean="0">
                <a:solidFill>
                  <a:schemeClr val="bg1"/>
                </a:solidFill>
              </a:rPr>
              <a:t> – $109 per exam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Maintaining the certification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Annual renewal fee</a:t>
            </a:r>
            <a:r>
              <a:rPr lang="en-US" dirty="0" smtClean="0">
                <a:solidFill>
                  <a:schemeClr val="bg1"/>
                </a:solidFill>
              </a:rPr>
              <a:t> – $30 for AGA members or $65 for nonmembers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Study Guides (3)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Printed only - $85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Print and online version - $139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Questions? </a:t>
            </a:r>
            <a:r>
              <a:rPr lang="en-US" dirty="0" smtClean="0">
                <a:solidFill>
                  <a:schemeClr val="bg1"/>
                </a:solidFill>
              </a:rPr>
              <a:t>Email AGA’s Office of Professional Certification at agacgfm@agacgfm.org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986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CGFM</a:t>
            </a:r>
            <a:r>
              <a:rPr lang="en-US" dirty="0"/>
              <a:t>: costs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Application Fee          =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Three Study Guides   =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Three Exams               =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Total Cost                     =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$    </a:t>
            </a:r>
            <a:r>
              <a:rPr lang="en-US" dirty="0" smtClean="0">
                <a:solidFill>
                  <a:schemeClr val="bg1"/>
                </a:solidFill>
              </a:rPr>
              <a:t> 85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   $  417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$  327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_____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    $  829</a:t>
            </a:r>
          </a:p>
        </p:txBody>
      </p:sp>
    </p:spTree>
    <p:extLst>
      <p:ext uri="{BB962C8B-B14F-4D97-AF65-F5344CB8AC3E}">
        <p14:creationId xmlns:p14="http://schemas.microsoft.com/office/powerpoint/2010/main" val="31363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649918" cy="1231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Preparing for examinations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806690" cy="4092312"/>
          </a:xfrm>
        </p:spPr>
        <p:txBody>
          <a:bodyPr>
            <a:normAutofit fontScale="925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Three Exams:</a:t>
            </a:r>
            <a:endParaRPr lang="en-US" sz="4400" dirty="0" smtClean="0">
              <a:solidFill>
                <a:schemeClr val="bg1"/>
              </a:solidFill>
            </a:endParaRPr>
          </a:p>
          <a:p>
            <a:pPr lvl="1"/>
            <a:r>
              <a:rPr lang="en-US" sz="4000" dirty="0" smtClean="0">
                <a:solidFill>
                  <a:schemeClr val="bg1"/>
                </a:solidFill>
              </a:rPr>
              <a:t>Governmental Environment.</a:t>
            </a:r>
            <a:endParaRPr lang="en-US" sz="4000" dirty="0" smtClean="0">
              <a:solidFill>
                <a:schemeClr val="bg1"/>
              </a:solidFill>
            </a:endParaRPr>
          </a:p>
          <a:p>
            <a:pPr lvl="1"/>
            <a:r>
              <a:rPr lang="en-US" sz="4000" dirty="0" smtClean="0">
                <a:solidFill>
                  <a:schemeClr val="bg1"/>
                </a:solidFill>
              </a:rPr>
              <a:t>Governmental Accounting, Financial Reporting and Budgeting.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</a:rPr>
              <a:t>Governmental Financial Management and Control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649918" cy="1231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Preparing for examinations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806690" cy="409231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 big lies!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</a:rPr>
              <a:t>Passing the exams will be easy.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</a:rPr>
              <a:t>I can’t pass the exams.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</a:rPr>
              <a:t>The exams are for accountants.</a:t>
            </a:r>
          </a:p>
          <a:p>
            <a:pPr marL="457200" lvl="1" indent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22" y="533400"/>
            <a:ext cx="5820156" cy="4343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66778" y="533400"/>
            <a:ext cx="6019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84276" y="1036622"/>
            <a:ext cx="357378" cy="38401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66422" y="902732"/>
            <a:ext cx="6019800" cy="1846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66422" y="1013611"/>
            <a:ext cx="152400" cy="388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66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649918" cy="1231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Preparing for examinations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806690" cy="4092312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Start with exam content outlines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www.agacgfm.org/cgfm/exams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Preparation options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Courses – GFM and Intensive Review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Self-study – study guides and study references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Other options – </a:t>
            </a:r>
            <a:r>
              <a:rPr lang="en-US" dirty="0" smtClean="0">
                <a:solidFill>
                  <a:srgbClr val="FFCC00"/>
                </a:solidFill>
              </a:rPr>
              <a:t>My suggestions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More information </a:t>
            </a:r>
            <a:r>
              <a:rPr lang="en-US" dirty="0" smtClean="0">
                <a:solidFill>
                  <a:schemeClr val="bg1"/>
                </a:solidFill>
              </a:rPr>
              <a:t>– www.agacgfm.org/cgfm/prepare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649918" cy="1231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Exam Question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806690" cy="409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CC00"/>
                </a:solidFill>
              </a:rPr>
              <a:t>Government Environment Exam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According to the AGA Code of Ethics, a vendor using an agency contract monitor as a personal reference on a resume, would constitute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A.  Fraud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B.  Professional incompetence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C.  A Conflict of interest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D.  Nepotism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81100" y="4941277"/>
            <a:ext cx="3581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8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Just Who or What is a </a:t>
            </a:r>
            <a:r>
              <a:rPr lang="en-US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CGFM</a:t>
            </a:r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you know the significance of the numbers: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649918" cy="1231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CGFM: requirements to maintain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840980" cy="4092312"/>
          </a:xfrm>
        </p:spPr>
        <p:txBody>
          <a:bodyPr>
            <a:normAutofit lnSpcReduction="10000"/>
          </a:bodyPr>
          <a:lstStyle/>
          <a:p>
            <a:pPr lvl="1"/>
            <a:r>
              <a:rPr lang="en-US" b="1" dirty="0" smtClean="0">
                <a:solidFill>
                  <a:schemeClr val="bg1"/>
                </a:solidFill>
              </a:rPr>
              <a:t>Ethics</a:t>
            </a:r>
            <a:r>
              <a:rPr lang="en-US" dirty="0" smtClean="0">
                <a:solidFill>
                  <a:schemeClr val="bg1"/>
                </a:solidFill>
              </a:rPr>
              <a:t> – continue to abide by AGA’s Code of Ethics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Renewal</a:t>
            </a:r>
            <a:r>
              <a:rPr lang="en-US" dirty="0" smtClean="0">
                <a:solidFill>
                  <a:schemeClr val="bg1"/>
                </a:solidFill>
              </a:rPr>
              <a:t> – renew the designation annually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Continuing education</a:t>
            </a:r>
            <a:r>
              <a:rPr lang="en-US" dirty="0" smtClean="0">
                <a:solidFill>
                  <a:schemeClr val="bg1"/>
                </a:solidFill>
              </a:rPr>
              <a:t> – complete 80 hours of applicable continuing professional education (CPE) every two years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More information </a:t>
            </a:r>
            <a:r>
              <a:rPr lang="en-US" dirty="0" smtClean="0">
                <a:solidFill>
                  <a:schemeClr val="bg1"/>
                </a:solidFill>
              </a:rPr>
              <a:t>– www.agacgfm.org/cgfm/maintain</a:t>
            </a:r>
          </a:p>
          <a:p>
            <a:pPr lvl="1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986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649918" cy="1231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Enhance your marketability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297363"/>
          </a:xfrm>
        </p:spPr>
        <p:txBody>
          <a:bodyPr>
            <a:normAutofit/>
          </a:bodyPr>
          <a:lstStyle/>
          <a:p>
            <a:pPr lvl="1"/>
            <a:r>
              <a:rPr lang="en-US" sz="2600" dirty="0" smtClean="0">
                <a:solidFill>
                  <a:schemeClr val="bg1"/>
                </a:solidFill>
              </a:rPr>
              <a:t>CGFM is the mark of professional excellence</a:t>
            </a:r>
          </a:p>
          <a:p>
            <a:pPr lvl="1"/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CGFM is transferrable across agencies and government levels</a:t>
            </a:r>
          </a:p>
          <a:p>
            <a:pPr lvl="1"/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Refer to Ron Queen’s “Why become a </a:t>
            </a:r>
            <a:r>
              <a:rPr lang="en-US" sz="2600" dirty="0" err="1" smtClean="0">
                <a:solidFill>
                  <a:schemeClr val="bg1"/>
                </a:solidFill>
              </a:rPr>
              <a:t>CGFM</a:t>
            </a:r>
            <a:r>
              <a:rPr lang="en-US" sz="2600" dirty="0" smtClean="0">
                <a:solidFill>
                  <a:schemeClr val="bg1"/>
                </a:solidFill>
              </a:rPr>
              <a:t>” on your tables.</a:t>
            </a:r>
          </a:p>
          <a:p>
            <a:pPr lvl="1"/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en-US" sz="2600" b="1" dirty="0" smtClean="0">
                <a:solidFill>
                  <a:schemeClr val="bg1"/>
                </a:solidFill>
              </a:rPr>
              <a:t>Apply today </a:t>
            </a:r>
            <a:r>
              <a:rPr lang="en-US" sz="2600" dirty="0" smtClean="0">
                <a:solidFill>
                  <a:schemeClr val="bg1"/>
                </a:solidFill>
              </a:rPr>
              <a:t>at www.agacgfm.org/cgfm/apply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986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To obtain more information, contact:</a:t>
            </a:r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Jerry E. Durham, </a:t>
            </a:r>
            <a:r>
              <a:rPr lang="en-US" dirty="0" err="1" smtClean="0">
                <a:solidFill>
                  <a:schemeClr val="bg1"/>
                </a:solidFill>
              </a:rPr>
              <a:t>CGFM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Jerry.Durham@cot.tn.gov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615.401.7951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To obtain more information, contact: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Brian Watkins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Certification Manager at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bwatkins@agacgfm.org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Katya Silver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Director of Professional Certification at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ksilver@agacgfm.org 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35480"/>
            <a:ext cx="8229600" cy="49225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None/>
            </a:pPr>
            <a:endParaRPr lang="en-US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2">
              <a:buNone/>
            </a:pPr>
            <a:endParaRPr lang="en-US" sz="27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4258-E69D-4656-AB11-104411AF970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6" name="Picture 2" descr="C:\Users\ig05027\AppData\Local\Microsoft\Windows\Temporary Internet Files\Content.IE5\X73E03PQ\MC900437631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81601" y="2209802"/>
            <a:ext cx="3657143" cy="3657143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81600" y="1066800"/>
            <a:ext cx="3581399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smtClean="0">
                <a:ln/>
                <a:solidFill>
                  <a:srgbClr val="FFCC00"/>
                </a:solidFill>
              </a:rPr>
              <a:t>Questions</a:t>
            </a:r>
            <a:endParaRPr lang="en-US" sz="5400" b="1" dirty="0">
              <a:ln/>
              <a:solidFill>
                <a:srgbClr val="FFCC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436" y="2635291"/>
            <a:ext cx="4572000" cy="323165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lvl="1" indent="-342900" algn="ctr">
              <a:buNone/>
            </a:pPr>
            <a:r>
              <a:rPr lang="en-US" sz="2400" b="1" i="1" dirty="0" smtClean="0">
                <a:ln/>
                <a:solidFill>
                  <a:srgbClr val="FFCC00"/>
                </a:solidFill>
                <a:latin typeface="Palatino Linotype" pitchFamily="18" charset="0"/>
              </a:rPr>
              <a:t>Jerry</a:t>
            </a:r>
            <a:r>
              <a:rPr lang="en-US" sz="2000" b="1" i="1" dirty="0" smtClean="0">
                <a:ln/>
                <a:solidFill>
                  <a:srgbClr val="FFCC00"/>
                </a:solidFill>
                <a:latin typeface="Palatino Linotype" pitchFamily="18" charset="0"/>
              </a:rPr>
              <a:t> E. Durham</a:t>
            </a:r>
          </a:p>
          <a:p>
            <a:pPr marL="342900" lvl="1" indent="-342900" algn="ctr">
              <a:buNone/>
            </a:pPr>
            <a:r>
              <a:rPr lang="en-US" sz="2000" b="1" i="1" dirty="0" smtClean="0">
                <a:ln/>
                <a:solidFill>
                  <a:srgbClr val="C00000"/>
                </a:solidFill>
                <a:latin typeface="Palatino Linotype" pitchFamily="18" charset="0"/>
                <a:hlinkClick r:id="rId3"/>
              </a:rPr>
              <a:t>Jerry.Durham@cot.tn.gov</a:t>
            </a:r>
            <a:endParaRPr lang="en-US" sz="2000" b="1" i="1" dirty="0" smtClean="0">
              <a:ln/>
              <a:solidFill>
                <a:srgbClr val="C00000"/>
              </a:solidFill>
              <a:latin typeface="Palatino Linotype" pitchFamily="18" charset="0"/>
            </a:endParaRPr>
          </a:p>
          <a:p>
            <a:pPr marL="342900" lvl="1" indent="-342900" algn="ctr">
              <a:buNone/>
            </a:pPr>
            <a:r>
              <a:rPr lang="en-US" sz="2000" b="1" i="1" dirty="0" smtClean="0">
                <a:ln/>
                <a:solidFill>
                  <a:srgbClr val="FFCC00"/>
                </a:solidFill>
                <a:latin typeface="Palatino Linotype" pitchFamily="18" charset="0"/>
              </a:rPr>
              <a:t>615.401.7951</a:t>
            </a:r>
          </a:p>
          <a:p>
            <a:pPr marL="342900" lvl="1" indent="-342900" algn="just">
              <a:buNone/>
            </a:pPr>
            <a:endParaRPr lang="en-US" sz="2000" b="1" i="1" dirty="0" smtClean="0">
              <a:ln/>
              <a:solidFill>
                <a:srgbClr val="C00000"/>
              </a:solidFill>
              <a:latin typeface="Palatino Linotype" pitchFamily="18" charset="0"/>
            </a:endParaRPr>
          </a:p>
          <a:p>
            <a:pPr marL="342900" lvl="1" indent="-342900" algn="just">
              <a:buNone/>
            </a:pPr>
            <a:r>
              <a:rPr lang="en-US" sz="2000" b="1" i="1" dirty="0" smtClean="0">
                <a:ln/>
                <a:solidFill>
                  <a:srgbClr val="FFCC00"/>
                </a:solidFill>
                <a:latin typeface="Palatino Linotype" pitchFamily="18" charset="0"/>
              </a:rPr>
              <a:t>The Opinions expressed during this presentation were my own.  They do not necessarily represent the views of the Comptroller, his representatives, or the Department of Audit.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762000"/>
            <a:ext cx="2590800" cy="144780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20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Just Who or What is a </a:t>
            </a:r>
            <a:r>
              <a:rPr lang="en-US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CGFM</a:t>
            </a:r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Nashville Chapter 2013 </a:t>
            </a:r>
            <a:r>
              <a:rPr lang="en-US" dirty="0" err="1" smtClean="0">
                <a:solidFill>
                  <a:schemeClr val="bg1"/>
                </a:solidFill>
              </a:rPr>
              <a:t>CGFMs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LaKenya Wrightsil,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CGFM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TennCare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 Isbell,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CGFM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Comptroller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 Ulmer,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CGFM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Corrections</a:t>
            </a:r>
          </a:p>
          <a:p>
            <a:pPr lvl="1"/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Nena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Graham,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CGFM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Williamson County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Drew Sadler,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CGFM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Comptroller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 Wells,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CGFM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TennCare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Anyone else?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20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Just Who or What is a </a:t>
            </a:r>
            <a:r>
              <a:rPr lang="en-US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CGFM</a:t>
            </a:r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Meet One of our most recent </a:t>
            </a:r>
            <a:r>
              <a:rPr lang="en-US" sz="4000" dirty="0" err="1" smtClean="0">
                <a:solidFill>
                  <a:schemeClr val="bg1"/>
                </a:solidFill>
              </a:rPr>
              <a:t>CGFMs</a:t>
            </a:r>
            <a:r>
              <a:rPr lang="en-US" sz="4000" dirty="0" smtClean="0">
                <a:solidFill>
                  <a:schemeClr val="bg1"/>
                </a:solidFill>
              </a:rPr>
              <a:t>: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Drew Sadler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20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Just Who or What is a </a:t>
            </a:r>
            <a:r>
              <a:rPr lang="en-US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CGFM</a:t>
            </a:r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Facts: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Inception in 1994 making it one of the oldest and most recognizable designations for government.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More than 15,000 individuals have received the designation so far. 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I’m looking for 15,00</a:t>
            </a:r>
            <a:r>
              <a:rPr lang="en-US" sz="3600" dirty="0" smtClean="0">
                <a:solidFill>
                  <a:srgbClr val="FF0000"/>
                </a:solidFill>
              </a:rPr>
              <a:t>1</a:t>
            </a:r>
            <a:r>
              <a:rPr lang="en-US" sz="3600" dirty="0" smtClean="0">
                <a:solidFill>
                  <a:schemeClr val="bg1"/>
                </a:solidFill>
              </a:rPr>
              <a:t>.  </a:t>
            </a:r>
          </a:p>
          <a:p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20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Just Who or What is a </a:t>
            </a:r>
            <a:r>
              <a:rPr lang="en-US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CGFM</a:t>
            </a:r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C00"/>
                </a:solidFill>
              </a:rPr>
              <a:t>Diane Dudley (Partner, KPMG, LLP)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"</a:t>
            </a:r>
            <a:r>
              <a:rPr lang="en-US" i="1" dirty="0">
                <a:solidFill>
                  <a:schemeClr val="bg1"/>
                </a:solidFill>
              </a:rPr>
              <a:t>When we are hiring and we notice the </a:t>
            </a:r>
            <a:r>
              <a:rPr lang="en-US" i="1" dirty="0" err="1">
                <a:solidFill>
                  <a:schemeClr val="bg1"/>
                </a:solidFill>
              </a:rPr>
              <a:t>CGFM</a:t>
            </a:r>
            <a:r>
              <a:rPr lang="en-US" i="1" dirty="0">
                <a:solidFill>
                  <a:schemeClr val="bg1"/>
                </a:solidFill>
              </a:rPr>
              <a:t> next to a candidate’s name, we are more likely to offer them an interview. We have not made the </a:t>
            </a:r>
            <a:r>
              <a:rPr lang="en-US" i="1" dirty="0" err="1">
                <a:solidFill>
                  <a:schemeClr val="bg1"/>
                </a:solidFill>
              </a:rPr>
              <a:t>CGFM</a:t>
            </a:r>
            <a:r>
              <a:rPr lang="en-US" i="1" dirty="0">
                <a:solidFill>
                  <a:schemeClr val="bg1"/>
                </a:solidFill>
              </a:rPr>
              <a:t> a requirement for hiring or promotion, but if you have the </a:t>
            </a:r>
            <a:r>
              <a:rPr lang="en-US" i="1" dirty="0" err="1">
                <a:solidFill>
                  <a:schemeClr val="bg1"/>
                </a:solidFill>
              </a:rPr>
              <a:t>CGFM</a:t>
            </a:r>
            <a:r>
              <a:rPr lang="en-US" i="1" dirty="0">
                <a:solidFill>
                  <a:schemeClr val="bg1"/>
                </a:solidFill>
              </a:rPr>
              <a:t>, it demonstrates to us the type of initiative that will make you successful in this practice."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20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Just Who or What is a </a:t>
            </a:r>
            <a:r>
              <a:rPr lang="en-US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CGFM</a:t>
            </a:r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CC00"/>
                </a:solidFill>
              </a:rPr>
              <a:t>John </a:t>
            </a:r>
            <a:r>
              <a:rPr lang="en-US" i="1" dirty="0">
                <a:solidFill>
                  <a:srgbClr val="FFCC00"/>
                </a:solidFill>
              </a:rPr>
              <a:t>Radford, </a:t>
            </a:r>
            <a:r>
              <a:rPr lang="en-US" i="1" dirty="0" err="1">
                <a:solidFill>
                  <a:srgbClr val="FFCC00"/>
                </a:solidFill>
              </a:rPr>
              <a:t>CGFM</a:t>
            </a:r>
            <a:r>
              <a:rPr lang="en-US" i="1" dirty="0">
                <a:solidFill>
                  <a:srgbClr val="FFCC00"/>
                </a:solidFill>
              </a:rPr>
              <a:t>, State Controller, State of Oregon</a:t>
            </a:r>
            <a:endParaRPr lang="en-US" dirty="0">
              <a:solidFill>
                <a:srgbClr val="FFCC00"/>
              </a:solidFill>
            </a:endParaRPr>
          </a:p>
          <a:p>
            <a:r>
              <a:rPr lang="en-US" sz="4000" i="1" dirty="0" smtClean="0">
                <a:solidFill>
                  <a:schemeClr val="bg1"/>
                </a:solidFill>
              </a:rPr>
              <a:t>“</a:t>
            </a:r>
            <a:r>
              <a:rPr lang="en-US" sz="4000" i="1" dirty="0">
                <a:solidFill>
                  <a:schemeClr val="bg1"/>
                </a:solidFill>
              </a:rPr>
              <a:t>In today's complex and changing world, a professional certification provides prospective employers with a degree of confidence that candidates are prepared for the real world</a:t>
            </a:r>
            <a:r>
              <a:rPr lang="en-US" sz="4000" i="1" dirty="0" smtClean="0">
                <a:solidFill>
                  <a:schemeClr val="bg1"/>
                </a:solidFill>
              </a:rPr>
              <a:t>."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20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Just Who or What is a </a:t>
            </a:r>
            <a:r>
              <a:rPr lang="en-US" dirty="0" err="1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CGFM</a:t>
            </a:r>
            <a:r>
              <a:rPr lang="en-US" dirty="0">
                <a:ln w="50800">
                  <a:solidFill>
                    <a:srgbClr val="FFCC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FFCC00"/>
                </a:solidFill>
              </a:rPr>
              <a:t>Bureau of Labor Statistics, Occupational Outlook Handbook, 2010-2011 Edition</a:t>
            </a:r>
            <a:endParaRPr lang="en-US" dirty="0">
              <a:solidFill>
                <a:srgbClr val="FFCC00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“</a:t>
            </a:r>
            <a:r>
              <a:rPr lang="en-US" i="1" dirty="0">
                <a:solidFill>
                  <a:schemeClr val="bg1"/>
                </a:solidFill>
              </a:rPr>
              <a:t>Professional recognition through certification or other designation provides a distinct advantage in the job market. Certification can attest to professional competence in a specialized field of accounting and auditing."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ern Hemispher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D60D30-713E-453E-94E8-1A13EB413C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Western hemisphere design template</Template>
  <TotalTime>0</TotalTime>
  <Words>1427</Words>
  <Application>Microsoft Office PowerPoint</Application>
  <PresentationFormat>On-screen Show (4:3)</PresentationFormat>
  <Paragraphs>202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Western Hemisphere</vt:lpstr>
      <vt:lpstr>PowerPoint Presentation</vt:lpstr>
      <vt:lpstr>Just Who or What is a CGFM?</vt:lpstr>
      <vt:lpstr>Just Who or What is a CGFM?</vt:lpstr>
      <vt:lpstr>Just Who or What is a CGFM?</vt:lpstr>
      <vt:lpstr>Just Who or What is a CGFM?</vt:lpstr>
      <vt:lpstr>Just Who or What is a CGFM?</vt:lpstr>
      <vt:lpstr>Just Who or What is a CGFM?</vt:lpstr>
      <vt:lpstr>Just Who or What is a CGFM?</vt:lpstr>
      <vt:lpstr>Just Who or What is a CGFM?</vt:lpstr>
      <vt:lpstr>Just Who or What is a CGFM?</vt:lpstr>
      <vt:lpstr>Just Who or What is a CGFM?</vt:lpstr>
      <vt:lpstr>Just Who or What is a CGFM?</vt:lpstr>
      <vt:lpstr>Just Who or What is a CGFM?</vt:lpstr>
      <vt:lpstr>Just Who or What is a CGFM?</vt:lpstr>
      <vt:lpstr>Famous CGFMs</vt:lpstr>
      <vt:lpstr>Famous CGFMs</vt:lpstr>
      <vt:lpstr>Just Who or What is a CGFM?</vt:lpstr>
      <vt:lpstr>Just Who or What is a CGFM?</vt:lpstr>
      <vt:lpstr>Just Who or What is a CGFM?</vt:lpstr>
      <vt:lpstr>Introduction to the CGFM Program</vt:lpstr>
      <vt:lpstr>CGFM: initial requirements </vt:lpstr>
      <vt:lpstr>Certification process </vt:lpstr>
      <vt:lpstr>CGFM: costs </vt:lpstr>
      <vt:lpstr>CGFM: costs </vt:lpstr>
      <vt:lpstr>Preparing for examinations </vt:lpstr>
      <vt:lpstr>Preparing for examinations </vt:lpstr>
      <vt:lpstr>PowerPoint Presentation</vt:lpstr>
      <vt:lpstr>Preparing for examinations </vt:lpstr>
      <vt:lpstr>Example of Exam Question </vt:lpstr>
      <vt:lpstr>CGFM: requirements to maintain </vt:lpstr>
      <vt:lpstr>Enhance your marketability </vt:lpstr>
      <vt:lpstr>For more information</vt:lpstr>
      <vt:lpstr>For more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2013-04-12T01:56:23Z</dcterms:created>
  <dcterms:modified xsi:type="dcterms:W3CDTF">2013-11-04T15:59:18Z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TC102413949990</vt:lpwstr>
  </property>
</Properties>
</file>